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62" r:id="rId6"/>
    <p:sldId id="263" r:id="rId7"/>
    <p:sldId id="265" r:id="rId8"/>
    <p:sldId id="264" r:id="rId9"/>
    <p:sldId id="260" r:id="rId10"/>
    <p:sldId id="267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1FDB6-21E2-4E2E-9A0E-6894DD56283A}" type="datetimeFigureOut">
              <a:rPr lang="pt-BR" smtClean="0"/>
              <a:t>22/10/2015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6E91-135C-4133-B594-5E7C6C6A7D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0035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1FDB6-21E2-4E2E-9A0E-6894DD56283A}" type="datetimeFigureOut">
              <a:rPr lang="pt-BR" smtClean="0"/>
              <a:t>22/10/2015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6E91-135C-4133-B594-5E7C6C6A7D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0198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1FDB6-21E2-4E2E-9A0E-6894DD56283A}" type="datetimeFigureOut">
              <a:rPr lang="pt-BR" smtClean="0"/>
              <a:t>22/10/2015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6E91-135C-4133-B594-5E7C6C6A7D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6322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1FDB6-21E2-4E2E-9A0E-6894DD56283A}" type="datetimeFigureOut">
              <a:rPr lang="pt-BR" smtClean="0"/>
              <a:t>22/10/2015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6E91-135C-4133-B594-5E7C6C6A7D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6579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1FDB6-21E2-4E2E-9A0E-6894DD56283A}" type="datetimeFigureOut">
              <a:rPr lang="pt-BR" smtClean="0"/>
              <a:t>22/10/2015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6E91-135C-4133-B594-5E7C6C6A7D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912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1FDB6-21E2-4E2E-9A0E-6894DD56283A}" type="datetimeFigureOut">
              <a:rPr lang="pt-BR" smtClean="0"/>
              <a:t>22/10/2015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6E91-135C-4133-B594-5E7C6C6A7D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1968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1FDB6-21E2-4E2E-9A0E-6894DD56283A}" type="datetimeFigureOut">
              <a:rPr lang="pt-BR" smtClean="0"/>
              <a:t>22/10/2015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6E91-135C-4133-B594-5E7C6C6A7D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3680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1FDB6-21E2-4E2E-9A0E-6894DD56283A}" type="datetimeFigureOut">
              <a:rPr lang="pt-BR" smtClean="0"/>
              <a:t>22/10/2015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6E91-135C-4133-B594-5E7C6C6A7D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431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1FDB6-21E2-4E2E-9A0E-6894DD56283A}" type="datetimeFigureOut">
              <a:rPr lang="pt-BR" smtClean="0"/>
              <a:t>22/10/2015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6E91-135C-4133-B594-5E7C6C6A7D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3401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1FDB6-21E2-4E2E-9A0E-6894DD56283A}" type="datetimeFigureOut">
              <a:rPr lang="pt-BR" smtClean="0"/>
              <a:t>22/10/2015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6E91-135C-4133-B594-5E7C6C6A7D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6287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1FDB6-21E2-4E2E-9A0E-6894DD56283A}" type="datetimeFigureOut">
              <a:rPr lang="pt-BR" smtClean="0"/>
              <a:t>22/10/2015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26E91-135C-4133-B594-5E7C6C6A7D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9953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miolo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627"/>
          <a:stretch/>
        </p:blipFill>
        <p:spPr bwMode="auto">
          <a:xfrm>
            <a:off x="0" y="1"/>
            <a:ext cx="914400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ângulo 2"/>
          <p:cNvSpPr/>
          <p:nvPr userDrawn="1"/>
        </p:nvSpPr>
        <p:spPr>
          <a:xfrm>
            <a:off x="7190184" y="5839990"/>
            <a:ext cx="1953816" cy="10180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1508" fontAlgn="base">
              <a:spcBef>
                <a:spcPct val="0"/>
              </a:spcBef>
              <a:spcAft>
                <a:spcPct val="0"/>
              </a:spcAft>
            </a:pPr>
            <a:endParaRPr lang="pt-BR" sz="1350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39" t="78234" r="14227" b="14214"/>
          <a:stretch/>
        </p:blipFill>
        <p:spPr bwMode="auto">
          <a:xfrm>
            <a:off x="7834849" y="6146999"/>
            <a:ext cx="1309152" cy="693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miolo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627"/>
          <a:stretch/>
        </p:blipFill>
        <p:spPr bwMode="auto">
          <a:xfrm>
            <a:off x="-21431" y="1"/>
            <a:ext cx="9144000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/>
          <p:nvPr userDrawn="1"/>
        </p:nvSpPr>
        <p:spPr>
          <a:xfrm>
            <a:off x="7933086" y="6526748"/>
            <a:ext cx="393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3E89E29F-E7FB-4A21-8116-F282CA70A9A3}" type="slidenum">
              <a:rPr lang="pt-BR" sz="1200" smtClean="0"/>
              <a:t>‹nº›</a:t>
            </a:fld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2445797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1FDB6-21E2-4E2E-9A0E-6894DD56283A}" type="datetimeFigureOut">
              <a:rPr lang="pt-BR" smtClean="0"/>
              <a:t>22/10/2015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26E91-135C-4133-B594-5E7C6C6A7D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3980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GT-Com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Reuniões de 15/10 (presencial) e 21/10 (áudio)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965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Campanha de comunicação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Ações prosseguem  </a:t>
            </a:r>
            <a:r>
              <a:rPr lang="pt-BR" dirty="0" err="1" smtClean="0"/>
              <a:t>emRio</a:t>
            </a:r>
            <a:r>
              <a:rPr lang="pt-BR" dirty="0" smtClean="0"/>
              <a:t> Verde, com destaque para a data de desligamento e para a entrega do kit às famílias do PBF </a:t>
            </a:r>
          </a:p>
          <a:p>
            <a:r>
              <a:rPr lang="pt-BR" dirty="0" smtClean="0"/>
              <a:t>Ações “em campo” foram iniciadas no DF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4726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Rio Verde - pesquisa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pt-BR" sz="7400" b="1" dirty="0" smtClean="0"/>
              <a:t>Objetivos</a:t>
            </a:r>
          </a:p>
          <a:p>
            <a:pPr marL="0" indent="0" algn="just">
              <a:lnSpc>
                <a:spcPct val="114000"/>
              </a:lnSpc>
              <a:buNone/>
            </a:pPr>
            <a:r>
              <a:rPr lang="pt-BR" sz="7400" dirty="0" smtClean="0"/>
              <a:t>Validar as </a:t>
            </a:r>
            <a:r>
              <a:rPr lang="pt-BR" sz="7400" dirty="0" smtClean="0"/>
              <a:t>variáveis mais correlacionadas com a realidade.</a:t>
            </a:r>
            <a:endParaRPr lang="pt-BR" sz="7400" dirty="0" smtClean="0"/>
          </a:p>
          <a:p>
            <a:pPr marL="0" indent="0">
              <a:lnSpc>
                <a:spcPct val="114000"/>
              </a:lnSpc>
              <a:buNone/>
            </a:pPr>
            <a:r>
              <a:rPr lang="pt-BR" sz="7400" b="1" dirty="0" smtClean="0"/>
              <a:t>Amostra</a:t>
            </a:r>
          </a:p>
          <a:p>
            <a:pPr marL="0" indent="0" algn="just">
              <a:lnSpc>
                <a:spcPct val="114000"/>
              </a:lnSpc>
              <a:buNone/>
            </a:pPr>
            <a:r>
              <a:rPr lang="pt-BR" sz="7400" dirty="0" smtClean="0"/>
              <a:t>805 entrevistas.</a:t>
            </a:r>
          </a:p>
          <a:p>
            <a:pPr>
              <a:lnSpc>
                <a:spcPct val="114000"/>
              </a:lnSpc>
            </a:pPr>
            <a:endParaRPr lang="pt-BR" sz="7400" b="1" dirty="0" smtClean="0"/>
          </a:p>
          <a:p>
            <a:pPr marL="0" indent="0">
              <a:lnSpc>
                <a:spcPct val="114000"/>
              </a:lnSpc>
              <a:buNone/>
            </a:pPr>
            <a:r>
              <a:rPr lang="pt-BR" sz="7400" b="1" dirty="0" smtClean="0"/>
              <a:t>Período de Campo</a:t>
            </a:r>
          </a:p>
          <a:p>
            <a:pPr marL="0" indent="0" algn="just">
              <a:lnSpc>
                <a:spcPct val="114000"/>
              </a:lnSpc>
              <a:buNone/>
            </a:pPr>
            <a:r>
              <a:rPr lang="pt-BR" sz="7400" dirty="0" smtClean="0"/>
              <a:t>17 de setembro a 30 de setembro de 2015.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272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Rio Verde - pesquisa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1) Entrevista: aplicação de questionário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2) Avaliação técnica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7793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Rio Verde - pesquisa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smtClean="0"/>
              <a:t>Sempre que citado algum marcador digital pelo entrevistado, em um domicílio com recepção terrestre, o sistema solicitava a realização da visita do técnicos. Uma vez autorizada a entrada no domicílio o técnico avaliava todas as televisões.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717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Rio Verde - pesquisa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spcBef>
                <a:spcPts val="400"/>
              </a:spcBef>
              <a:spcAft>
                <a:spcPts val="400"/>
              </a:spcAft>
              <a:buNone/>
            </a:pPr>
            <a:r>
              <a:rPr lang="pt-BR" dirty="0" smtClean="0"/>
              <a:t>A </a:t>
            </a:r>
            <a:r>
              <a:rPr lang="pt-BR" dirty="0"/>
              <a:t>partir da avaliação do </a:t>
            </a:r>
            <a:r>
              <a:rPr lang="pt-BR" dirty="0" smtClean="0"/>
              <a:t>técnico, passou-se à fase de análise estatística para identificar </a:t>
            </a:r>
            <a:r>
              <a:rPr lang="pt-BR" dirty="0"/>
              <a:t>as variáveis mais relacionadas com a presença do sinal </a:t>
            </a:r>
            <a:r>
              <a:rPr lang="pt-BR" dirty="0" smtClean="0"/>
              <a:t>digital.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898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Rio Verde - pesquisa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>
                <a:latin typeface="+mj-lt"/>
              </a:rPr>
              <a:t>A correlação mais forte com a realidade ocorre quando o entrevistado relata ver canal com ponto, ver o nome do canal com menção a HD/digital e declara a presença de conversor (externo ou interno)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321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Rio Verde - pesquisa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805 </a:t>
            </a:r>
            <a:r>
              <a:rPr lang="pt-BR" dirty="0"/>
              <a:t>domicílios entrevistados</a:t>
            </a:r>
          </a:p>
          <a:p>
            <a:r>
              <a:rPr lang="pt-BR" dirty="0"/>
              <a:t>26% de presença de </a:t>
            </a:r>
            <a:r>
              <a:rPr lang="pt-BR" dirty="0" err="1"/>
              <a:t>Pay</a:t>
            </a:r>
            <a:r>
              <a:rPr lang="pt-BR" dirty="0"/>
              <a:t> TV</a:t>
            </a:r>
          </a:p>
          <a:p>
            <a:r>
              <a:rPr lang="pt-BR" dirty="0"/>
              <a:t>47% de presença de parabólica</a:t>
            </a:r>
          </a:p>
          <a:p>
            <a:r>
              <a:rPr lang="pt-BR" dirty="0"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</a:rPr>
              <a:t>566</a:t>
            </a:r>
            <a:r>
              <a:rPr lang="pt-BR" dirty="0"/>
              <a:t> </a:t>
            </a:r>
            <a:r>
              <a:rPr lang="pt-BR" dirty="0" smtClean="0"/>
              <a:t>(70%) dos 805 apresentam </a:t>
            </a:r>
            <a:r>
              <a:rPr lang="pt-BR" dirty="0"/>
              <a:t>recepção terrestre:</a:t>
            </a:r>
          </a:p>
          <a:p>
            <a:r>
              <a:rPr lang="pt-BR" dirty="0"/>
              <a:t> 290 exclusivos terrestres</a:t>
            </a:r>
          </a:p>
          <a:p>
            <a:r>
              <a:rPr lang="pt-BR" dirty="0"/>
              <a:t>  276 domicílios híbridos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8254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Rio Verde - pesquisa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2535480"/>
              </p:ext>
            </p:extLst>
          </p:nvPr>
        </p:nvGraphicFramePr>
        <p:xfrm>
          <a:off x="2195736" y="1628800"/>
          <a:ext cx="4680520" cy="43372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6264"/>
                <a:gridCol w="2304256"/>
              </a:tblGrid>
              <a:tr h="1548422">
                <a:tc>
                  <a:txBody>
                    <a:bodyPr/>
                    <a:lstStyle/>
                    <a:p>
                      <a:pPr algn="l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kern="1200" dirty="0">
                          <a:effectLst/>
                        </a:rPr>
                        <a:t>Têm condições de acessar segundo os técnicos</a:t>
                      </a:r>
                      <a:endParaRPr lang="pt-BR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kern="1200" dirty="0" smtClean="0">
                          <a:effectLst/>
                        </a:rPr>
                        <a:t>Têm</a:t>
                      </a:r>
                      <a:r>
                        <a:rPr lang="pt-BR" sz="2400" kern="1200" baseline="0" dirty="0" smtClean="0">
                          <a:effectLst/>
                        </a:rPr>
                        <a:t> condições de acessar </a:t>
                      </a:r>
                      <a:r>
                        <a:rPr lang="pt-BR" sz="2400" kern="1200" dirty="0" smtClean="0">
                          <a:effectLst/>
                        </a:rPr>
                        <a:t>segundo critério aplicado às respostas </a:t>
                      </a:r>
                      <a:r>
                        <a:rPr lang="pt-BR" sz="2400" kern="1200" dirty="0">
                          <a:effectLst/>
                        </a:rPr>
                        <a:t>dos entrevistados</a:t>
                      </a:r>
                      <a:endParaRPr lang="pt-BR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" marR="3810" marT="3810" marB="0" anchor="ctr"/>
                </a:tc>
              </a:tr>
              <a:tr h="74344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kern="1200">
                          <a:effectLst/>
                        </a:rPr>
                        <a:t>566</a:t>
                      </a:r>
                      <a:endParaRPr lang="pt-BR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kern="1200" dirty="0">
                          <a:effectLst/>
                        </a:rPr>
                        <a:t>566</a:t>
                      </a:r>
                      <a:endParaRPr lang="pt-BR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" marR="3810" marT="3810" marB="0" anchor="ctr"/>
                </a:tc>
              </a:tr>
              <a:tr h="74344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kern="1200">
                          <a:effectLst/>
                        </a:rPr>
                        <a:t>253</a:t>
                      </a:r>
                      <a:endParaRPr lang="pt-BR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kern="1200" dirty="0">
                          <a:effectLst/>
                        </a:rPr>
                        <a:t>275</a:t>
                      </a:r>
                      <a:endParaRPr lang="pt-BR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" marR="3810" marT="3810" marB="0" anchor="ctr"/>
                </a:tc>
              </a:tr>
              <a:tr h="74344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kern="1200">
                          <a:effectLst/>
                        </a:rPr>
                        <a:t>45%</a:t>
                      </a:r>
                      <a:endParaRPr lang="pt-BR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" marR="3810" marT="3810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kern="1200" dirty="0">
                          <a:effectLst/>
                        </a:rPr>
                        <a:t>49%</a:t>
                      </a:r>
                      <a:endParaRPr lang="pt-BR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" marR="3810" marT="381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656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Pontos de destaque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dirty="0" smtClean="0"/>
              <a:t>Análise dos dados da primeira pesquisa de Rio Verde considerando as variáveis mais significativas para obtenção de curva da evolução da digitalização.</a:t>
            </a:r>
          </a:p>
          <a:p>
            <a:r>
              <a:rPr lang="pt-BR" dirty="0" smtClean="0"/>
              <a:t>Análise dos dados de DF e entorno da mesma forma.</a:t>
            </a:r>
          </a:p>
          <a:p>
            <a:r>
              <a:rPr lang="pt-BR" dirty="0" smtClean="0"/>
              <a:t>Dissenso no grupo quanto à extensão dos achados de Rio Verde para as demais praças. Ibope diz que sim, mas houve manifestações contrárias da radiodifusão.</a:t>
            </a:r>
          </a:p>
        </p:txBody>
      </p:sp>
    </p:spTree>
    <p:extLst>
      <p:ext uri="{BB962C8B-B14F-4D97-AF65-F5344CB8AC3E}">
        <p14:creationId xmlns:p14="http://schemas.microsoft.com/office/powerpoint/2010/main" val="375770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1003</TotalTime>
  <Words>340</Words>
  <Application>Microsoft Office PowerPoint</Application>
  <PresentationFormat>Apresentação na tela (4:3)</PresentationFormat>
  <Paragraphs>43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Tema do Office</vt:lpstr>
      <vt:lpstr>GT-Com</vt:lpstr>
      <vt:lpstr>Campanha de comunicação</vt:lpstr>
      <vt:lpstr>Rio Verde - pesquisa</vt:lpstr>
      <vt:lpstr>Rio Verde - pesquisa</vt:lpstr>
      <vt:lpstr>Rio Verde - pesquisa</vt:lpstr>
      <vt:lpstr>Rio Verde - pesquisa</vt:lpstr>
      <vt:lpstr>Rio Verde - pesquisa</vt:lpstr>
      <vt:lpstr>Rio Verde - pesquisa</vt:lpstr>
      <vt:lpstr>Rio Verde - pesquisa</vt:lpstr>
      <vt:lpstr>Pontos de destaque</vt:lpstr>
    </vt:vector>
  </TitlesOfParts>
  <Company>Anatel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Windows User</dc:creator>
  <cp:lastModifiedBy>Windows User</cp:lastModifiedBy>
  <cp:revision>49</cp:revision>
  <dcterms:created xsi:type="dcterms:W3CDTF">2015-10-21T18:42:44Z</dcterms:created>
  <dcterms:modified xsi:type="dcterms:W3CDTF">2015-10-22T12:01:12Z</dcterms:modified>
</cp:coreProperties>
</file>